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5" r:id="rId12"/>
    <p:sldId id="266" r:id="rId13"/>
    <p:sldId id="267" r:id="rId14"/>
    <p:sldId id="269" r:id="rId15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95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5124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6EE544-1888-B8A0-98F4-D25512F62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C96325-FC61-5750-9548-9006D4EAF0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2DEDFD-F554-ACCE-20B1-EDE299545D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4D5F48-BB43-057B-CE25-9F2F8CD09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328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B426A2-CB84-10F8-7C36-F5BD50C39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E8AAC3-96EB-EFBF-93B2-18E02365A7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7A3FFF-3801-28FD-1918-83B9831C35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7A882-F1C1-F4EF-4C1C-E1A19A1C04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301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4" name="Image 1" descr="/mnt/data/logo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>
            <a:off x="7178040" y="1965960"/>
            <a:ext cx="4800600" cy="4800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1520" y="1005840"/>
            <a:ext cx="996696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40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PROGETTO INGEGNERIA DEL SOFTWARE</a:t>
            </a:r>
            <a:endParaRPr lang="en-US" sz="4000" dirty="0"/>
          </a:p>
        </p:txBody>
      </p:sp>
      <p:sp>
        <p:nvSpPr>
          <p:cNvPr id="6" name="Shape 2"/>
          <p:cNvSpPr/>
          <p:nvPr/>
        </p:nvSpPr>
        <p:spPr>
          <a:xfrm>
            <a:off x="731520" y="1965960"/>
            <a:ext cx="5760720" cy="416052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7" name="Text 3"/>
          <p:cNvSpPr/>
          <p:nvPr/>
        </p:nvSpPr>
        <p:spPr>
          <a:xfrm>
            <a:off x="1051560" y="2240280"/>
            <a:ext cx="5120640" cy="3657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ct val="108000"/>
              </a:lnSpc>
              <a:buNone/>
            </a:pPr>
            <a:r>
              <a:rPr lang="en-US" sz="22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 Palestra</a:t>
            </a:r>
            <a:endParaRPr lang="en-US" sz="2200" b="1" dirty="0"/>
          </a:p>
          <a:p>
            <a:pPr marL="0" indent="0">
              <a:lnSpc>
                <a:spcPct val="108000"/>
              </a:lnSpc>
              <a:buNone/>
            </a:pPr>
            <a:endParaRPr lang="en-US" sz="2200" dirty="0"/>
          </a:p>
          <a:p>
            <a:pPr marL="0" indent="0">
              <a:lnSpc>
                <a:spcPct val="108000"/>
              </a:lnSpc>
              <a:buNone/>
            </a:pPr>
            <a:endParaRPr lang="en-US" sz="2200" dirty="0"/>
          </a:p>
          <a:p>
            <a:pPr marL="0" indent="0">
              <a:lnSpc>
                <a:spcPct val="108000"/>
              </a:lnSpc>
              <a:buNone/>
            </a:pPr>
            <a:r>
              <a:rPr lang="en-US" sz="22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Matteo Casiraghi 1092288</a:t>
            </a:r>
            <a:endParaRPr lang="en-US" sz="2200" dirty="0"/>
          </a:p>
          <a:p>
            <a:pPr marL="0" indent="0">
              <a:lnSpc>
                <a:spcPct val="108000"/>
              </a:lnSpc>
              <a:buNone/>
            </a:pPr>
            <a:r>
              <a:rPr lang="en-US" sz="22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Alberto Barcella 1092001</a:t>
            </a:r>
            <a:endParaRPr lang="en-US" sz="2200" dirty="0"/>
          </a:p>
          <a:p>
            <a:pPr marL="0" indent="0">
              <a:lnSpc>
                <a:spcPct val="108000"/>
              </a:lnSpc>
              <a:buNone/>
            </a:pPr>
            <a:r>
              <a:rPr lang="en-US" sz="22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Oscar Benigni 1075319</a:t>
            </a:r>
            <a:endParaRPr lang="en-US" sz="2200" dirty="0"/>
          </a:p>
        </p:txBody>
      </p:sp>
      <p:sp>
        <p:nvSpPr>
          <p:cNvPr id="8" name="Shape 4"/>
          <p:cNvSpPr/>
          <p:nvPr/>
        </p:nvSpPr>
        <p:spPr>
          <a:xfrm>
            <a:off x="11027664" y="466344"/>
            <a:ext cx="713232" cy="71323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9" name="Image 2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502920"/>
            <a:ext cx="640080" cy="6400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15BD3D-0ECD-1492-9C03-CE98059CF2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B6ED343A-8B35-0A82-F3FE-81ECC8F461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63D19E25-C62F-2BE3-A023-65283879B336}"/>
              </a:ext>
            </a:extLst>
          </p:cNvPr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5025601C-CCA1-243E-6DE1-3C07DCF1C175}"/>
              </a:ext>
            </a:extLst>
          </p:cNvPr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3AC17E7D-ED7A-A6CE-B1A0-CD6CBBBB1A85}"/>
              </a:ext>
            </a:extLst>
          </p:cNvPr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5CA9C588-0279-33B0-2104-F4608E3A90AB}"/>
              </a:ext>
            </a:extLst>
          </p:cNvPr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 err="1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Metriche</a:t>
            </a: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:</a:t>
            </a:r>
            <a:endParaRPr lang="en-US" sz="280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9393BE21-7E81-A7A1-C608-F3DDD15C7790}"/>
              </a:ext>
            </a:extLst>
          </p:cNvPr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>
            <a:extLst>
              <a:ext uri="{FF2B5EF4-FFF2-40B4-BE49-F238E27FC236}">
                <a16:creationId xmlns:a16="http://schemas.microsoft.com/office/drawing/2014/main" id="{3F9C2FFC-9B63-F181-02F1-6BC6508B1E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>
            <a:extLst>
              <a:ext uri="{FF2B5EF4-FFF2-40B4-BE49-F238E27FC236}">
                <a16:creationId xmlns:a16="http://schemas.microsoft.com/office/drawing/2014/main" id="{7749C1B3-694E-7CC5-1A53-ACB0BB820935}"/>
              </a:ext>
            </a:extLst>
          </p:cNvPr>
          <p:cNvSpPr/>
          <p:nvPr/>
        </p:nvSpPr>
        <p:spPr>
          <a:xfrm>
            <a:off x="502920" y="1325880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D68D33AC-3597-A819-F935-512CBEAC1165}"/>
              </a:ext>
            </a:extLst>
          </p:cNvPr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5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Copertura</a:t>
            </a:r>
            <a:r>
              <a:rPr lang="en-US" sz="15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test (</a:t>
            </a:r>
            <a:r>
              <a:rPr lang="en-US" sz="15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EclEmma</a:t>
            </a:r>
            <a:r>
              <a:rPr lang="en-US" sz="15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): 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Utilizzata per misurare quanta parte di codice è effettivamente coperta dai test (line/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branch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coverage), così da individuare classi/metodi non testati e aumentare l’affidabilità delle funzionalità principali.</a:t>
            </a: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Complessità 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ciclomatica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StanIDE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Utilizzata per controllare la complessità dei metodi e individuare punti critici del codice (troppi rami/condizioni), migliorando la manutenibilità e riducendo il rischio di bug.</a:t>
            </a: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Dipendenze e accoppiamento (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StanIDE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Utilizzata per analizzare gli archi tra package/classi e verificare l’assenza di dipendenze “sporche” (accoppiamento eccessivo), mantenendo l’architettura pulita (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↔ Controller tramite contratti).</a:t>
            </a: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Cicli di dipendenze(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StanIDE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Utilizzata per verificare che non ci siano cicli tra package (dipendenze circolari), così da evitare rigidità e problemi di evoluzione del progetto.</a:t>
            </a:r>
          </a:p>
          <a:p>
            <a:pPr>
              <a:lnSpc>
                <a:spcPct val="115000"/>
              </a:lnSpc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Shape 7">
            <a:extLst>
              <a:ext uri="{FF2B5EF4-FFF2-40B4-BE49-F238E27FC236}">
                <a16:creationId xmlns:a16="http://schemas.microsoft.com/office/drawing/2014/main" id="{2C949BC9-6DAC-8A2F-0E24-6F757DEC0522}"/>
              </a:ext>
            </a:extLst>
          </p:cNvPr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>
            <a:extLst>
              <a:ext uri="{FF2B5EF4-FFF2-40B4-BE49-F238E27FC236}">
                <a16:creationId xmlns:a16="http://schemas.microsoft.com/office/drawing/2014/main" id="{3732E1C5-F64C-EE7B-89FB-47871E6860FC}"/>
              </a:ext>
            </a:extLst>
          </p:cNvPr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1E1A393D-1766-4655-2844-47A07F2ABE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301" y="4412431"/>
            <a:ext cx="2981134" cy="1933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EDF78773-89AE-03F0-05CE-51FA920E39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9975" y="4413729"/>
            <a:ext cx="2371725" cy="19413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64420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/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/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Modellazione: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02920" y="1325880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10" name="Text 6"/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ct val="115000"/>
              </a:lnSpc>
              <a:buNone/>
            </a:pP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Abbiamo realizzato tutti i diagrammi UML visti a lezione, modellandoli con 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Papyrus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In particolare abbiamo usato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Use Case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per descrivere requisiti e attori,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Class 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Diagram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per la struttura statica del dominio (Cliente, Abbonamento, Corsi, ecc.) e, dove utile, diagrammi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 sequenza/attività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per chiarire i flussi principali (login, prenotazioni, disdette). Nonostante la difficoltà iniziale di apprendimenti di 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Papyrus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la modellazione ci ha aiutato a mantenere coerenza tra requisiti, architettura e implementazione.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/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  <p:pic>
        <p:nvPicPr>
          <p:cNvPr id="14" name="Immagine 13" descr="Immagine che contiene testo, diagramma, Piano, Parallelo&#10;&#10;Il contenuto generato dall'IA potrebbe non essere corretto.">
            <a:extLst>
              <a:ext uri="{FF2B5EF4-FFF2-40B4-BE49-F238E27FC236}">
                <a16:creationId xmlns:a16="http://schemas.microsoft.com/office/drawing/2014/main" id="{95041EB0-F97A-06F8-E1E4-2000559C95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4476" y="2807590"/>
            <a:ext cx="5158653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/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/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Implementazione: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02920" y="1325880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 l’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implementazione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abbiamo utilizzato diverse tecnologie, tra cui:</a:t>
            </a:r>
          </a:p>
          <a:p>
            <a:endParaRPr lang="it-IT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Java/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JavaSwing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 la struttura dell’intero codice e per la parte grafica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Maven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 la gestione delle dipendenze del progetto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Log4J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 la parte di debugging/errori durante sviluppo e test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H2database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 la persistenza dei dati della nostra applicazione (salvataggio dati utente, abbonamenti, corsi 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ecc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…)</a:t>
            </a:r>
          </a:p>
          <a:p>
            <a:pPr algn="just"/>
            <a:endParaRPr lang="it-IT" sz="1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Dei vari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requisiti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specificati nel modello 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Moscow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alcuni di quelli che siamo riusciti ad implementare sono: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Gestione dell’accesso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Registrazione utente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Gestione abbonamenti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Prenotazione corsi e consulenze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Invece quelli che non siamo riusciti o non abbiamo fatto in tempo ad implementare sono tutte quelle funzionalità extra: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Notifiche 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push</a:t>
            </a:r>
            <a:endParaRPr lang="it-IT" sz="1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Statistiche avanzante dell’utente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Visualizzazione delle schede dieta/allenamento dall’app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Accesso 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tramitr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QR code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ct val="115000"/>
              </a:lnSpc>
              <a:buNone/>
            </a:pPr>
            <a:endParaRPr lang="en-US" sz="1700" dirty="0"/>
          </a:p>
        </p:txBody>
      </p:sp>
      <p:sp>
        <p:nvSpPr>
          <p:cNvPr id="11" name="Shape 7"/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/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/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/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Testing: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02920" y="1325880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 dirty="0"/>
          </a:p>
        </p:txBody>
      </p:sp>
      <p:sp>
        <p:nvSpPr>
          <p:cNvPr id="10" name="Text 6"/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buNone/>
            </a:pP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Abbiamo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adottato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un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testing automatico di unità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con 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Junit</a:t>
            </a:r>
            <a:endParaRPr lang="it-IT" sz="1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None/>
            </a:pP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particolare, la parte più critica è stata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Abbonamento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qui volevamo garantire sia la correttezza dei dati (stato dell’abbonamento, tipo, scadenze) sia la robustezza della logica di creazione e gestione.</a:t>
            </a:r>
          </a:p>
          <a:p>
            <a:pPr>
              <a:buNone/>
            </a:pP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 misurare oggettivamente la qualità dei test abbiamo usato 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EclEmma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(code coverage). Le immagini mostrano il confronto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prima/dopo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l’introduzione del test: la copertura sul modello, e soprattutto su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Abbonamento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passa da valori bassi a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copertura molto alta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sulle classi principali.</a:t>
            </a:r>
            <a:b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Questo ci ha permesso di individuare bug e casi limite (input non validi, tipo non riconosciuto, gestione corretta delle scadenze) e di aumentare l’affidabilità delle funzionalità più usate dall’utente.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1" name="Shape 7"/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/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90877F15-DB48-1D80-7C74-37AE900EC9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062" y="3686176"/>
            <a:ext cx="4757549" cy="210129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F74CFDFE-0EC7-2274-A9B8-9585A69CFC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46253" y="3686176"/>
            <a:ext cx="5002721" cy="21077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42FDD-0A48-9766-6CCC-B26839190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BF57B9C0-3E9B-A63C-4BCF-DC5ED2B446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8B8B0129-F6A5-7B57-15AF-5230B3DA8AED}"/>
              </a:ext>
            </a:extLst>
          </p:cNvPr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ACE1AC88-CF07-8826-C278-0C07031643BB}"/>
              </a:ext>
            </a:extLst>
          </p:cNvPr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BE4EFCEA-9506-7F4D-A80A-90C9CF93C8F9}"/>
              </a:ext>
            </a:extLst>
          </p:cNvPr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93768900-C480-A27F-59BB-0762ED5E019B}"/>
              </a:ext>
            </a:extLst>
          </p:cNvPr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DEMO:</a:t>
            </a:r>
            <a:endParaRPr lang="en-US" sz="280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A504F887-E06D-5837-C2D4-7A7C81B4420C}"/>
              </a:ext>
            </a:extLst>
          </p:cNvPr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>
            <a:extLst>
              <a:ext uri="{FF2B5EF4-FFF2-40B4-BE49-F238E27FC236}">
                <a16:creationId xmlns:a16="http://schemas.microsoft.com/office/drawing/2014/main" id="{0ACF5B62-CCA8-0BC8-1992-056955E6BE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>
            <a:extLst>
              <a:ext uri="{FF2B5EF4-FFF2-40B4-BE49-F238E27FC236}">
                <a16:creationId xmlns:a16="http://schemas.microsoft.com/office/drawing/2014/main" id="{DCCAE409-6184-5279-C853-8BB7C0DA32D5}"/>
              </a:ext>
            </a:extLst>
          </p:cNvPr>
          <p:cNvSpPr/>
          <p:nvPr/>
        </p:nvSpPr>
        <p:spPr>
          <a:xfrm>
            <a:off x="502920" y="1325880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08347D04-968A-C489-91BD-F0091FEB392E}"/>
              </a:ext>
            </a:extLst>
          </p:cNvPr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ct val="115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1" name="Shape 7">
            <a:extLst>
              <a:ext uri="{FF2B5EF4-FFF2-40B4-BE49-F238E27FC236}">
                <a16:creationId xmlns:a16="http://schemas.microsoft.com/office/drawing/2014/main" id="{95DA2A01-0BE6-8947-67CC-45D30A7CDC69}"/>
              </a:ext>
            </a:extLst>
          </p:cNvPr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>
            <a:extLst>
              <a:ext uri="{FF2B5EF4-FFF2-40B4-BE49-F238E27FC236}">
                <a16:creationId xmlns:a16="http://schemas.microsoft.com/office/drawing/2014/main" id="{48FCD222-8E46-5364-57C0-AAA8D53909B7}"/>
              </a:ext>
            </a:extLst>
          </p:cNvPr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  <p:pic>
        <p:nvPicPr>
          <p:cNvPr id="16" name="Immagine 15" descr="Immagine che contiene testo, schermata, software, Pagina Web&#10;&#10;Il contenuto generato dall'IA potrebbe non essere corretto.">
            <a:extLst>
              <a:ext uri="{FF2B5EF4-FFF2-40B4-BE49-F238E27FC236}">
                <a16:creationId xmlns:a16="http://schemas.microsoft.com/office/drawing/2014/main" id="{BAB4352C-7DE8-D2B1-3989-E1857428D8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720" y="1546860"/>
            <a:ext cx="3205843" cy="4690821"/>
          </a:xfrm>
          <a:prstGeom prst="rect">
            <a:avLst/>
          </a:prstGeom>
        </p:spPr>
      </p:pic>
      <p:pic>
        <p:nvPicPr>
          <p:cNvPr id="18" name="Immagine 17" descr="Immagine che contiene testo, schermata, software, design&#10;&#10;Il contenuto generato dall'IA potrebbe non essere corretto.">
            <a:extLst>
              <a:ext uri="{FF2B5EF4-FFF2-40B4-BE49-F238E27FC236}">
                <a16:creationId xmlns:a16="http://schemas.microsoft.com/office/drawing/2014/main" id="{EC2E4E1B-A5C1-6682-4132-D206FD3C71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66358" y="1533880"/>
            <a:ext cx="3205843" cy="4716780"/>
          </a:xfrm>
          <a:prstGeom prst="rect">
            <a:avLst/>
          </a:prstGeom>
        </p:spPr>
      </p:pic>
      <p:pic>
        <p:nvPicPr>
          <p:cNvPr id="20" name="Immagine 19" descr="Immagine che contiene testo, schermata, software, Sito Web&#10;&#10;Il contenuto generato dall'IA potrebbe non essere corretto.">
            <a:extLst>
              <a:ext uri="{FF2B5EF4-FFF2-40B4-BE49-F238E27FC236}">
                <a16:creationId xmlns:a16="http://schemas.microsoft.com/office/drawing/2014/main" id="{F2982115-B3AE-1472-0895-F2CF38934E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19079" y="1546860"/>
            <a:ext cx="3205843" cy="469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017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/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/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Obiettivo: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685800" y="1472185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10" name="Text 6"/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Digitalizzare le operazioni principali della palestra in un’unica applicazione</a:t>
            </a:r>
          </a:p>
          <a:p>
            <a:pPr marL="28575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Gestire abbonamenti, corsi e consulenze in modo semplice e guidato</a:t>
            </a:r>
          </a:p>
          <a:p>
            <a:pPr marL="28575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Migliorare l’esperienza del cliente e ridurre lavoro “manuale” lato palestra</a:t>
            </a:r>
          </a:p>
          <a:p>
            <a:pPr algn="just">
              <a:lnSpc>
                <a:spcPct val="115000"/>
              </a:lnSpc>
            </a:pPr>
            <a:endParaRPr lang="it-IT" sz="1600" dirty="0">
              <a:solidFill>
                <a:srgbClr val="EDEDED"/>
              </a:solidFill>
              <a:latin typeface="Segoe UI" pitchFamily="34" charset="0"/>
              <a:cs typeface="Segoe UI" pitchFamily="34" charset="-120"/>
            </a:endParaRPr>
          </a:p>
          <a:p>
            <a:pPr algn="just">
              <a:lnSpc>
                <a:spcPct val="115000"/>
              </a:lnSpc>
            </a:pP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L’</a:t>
            </a:r>
            <a:r>
              <a:rPr lang="it-IT" sz="16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obiettivo</a:t>
            </a: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dell’app è portare su un’unica piattaforma le attività che di solito vengono gestite a voce o su carta. </a:t>
            </a:r>
          </a:p>
          <a:p>
            <a:pPr algn="just">
              <a:lnSpc>
                <a:spcPct val="115000"/>
              </a:lnSpc>
            </a:pP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Il cliente entra nell’app, </a:t>
            </a:r>
            <a:r>
              <a:rPr lang="it-IT" sz="16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sottoscrive</a:t>
            </a: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e </a:t>
            </a:r>
            <a:r>
              <a:rPr lang="it-IT" sz="16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gestisce</a:t>
            </a: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l’abbonamento e, in base al tipo di abbonamento, può </a:t>
            </a:r>
            <a:r>
              <a:rPr lang="it-IT" sz="16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prenotare corsi</a:t>
            </a: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e </a:t>
            </a:r>
            <a:r>
              <a:rPr lang="it-IT" sz="16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consulenze</a:t>
            </a: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verificando la disponibilità. </a:t>
            </a:r>
          </a:p>
          <a:p>
            <a:pPr algn="just">
              <a:lnSpc>
                <a:spcPct val="115000"/>
              </a:lnSpc>
            </a:pP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L’idea è rendere il flusso </a:t>
            </a:r>
            <a:r>
              <a:rPr lang="it-IT" sz="16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chiaro</a:t>
            </a: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, </a:t>
            </a:r>
            <a:r>
              <a:rPr lang="it-IT" sz="16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veloce</a:t>
            </a: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e </a:t>
            </a:r>
            <a:r>
              <a:rPr lang="it-IT" sz="16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coerente</a:t>
            </a: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, riducendo errori e passaggi manuali e migliorando la </a:t>
            </a:r>
            <a:r>
              <a:rPr lang="it-IT" sz="16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velocità</a:t>
            </a: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complessiva del servizio</a:t>
            </a:r>
          </a:p>
          <a:p>
            <a:pPr algn="ctr">
              <a:lnSpc>
                <a:spcPct val="115000"/>
              </a:lnSpc>
            </a:pPr>
            <a:endParaRPr lang="it-IT" sz="1600" dirty="0">
              <a:solidFill>
                <a:srgbClr val="EDEDED"/>
              </a:solidFill>
              <a:latin typeface="Segoe UI" pitchFamily="34" charset="0"/>
              <a:cs typeface="Segoe UI" pitchFamily="34" charset="-120"/>
            </a:endParaRPr>
          </a:p>
          <a:p>
            <a:pPr algn="ctr">
              <a:lnSpc>
                <a:spcPct val="115000"/>
              </a:lnSpc>
            </a:pPr>
            <a:endParaRPr lang="it-IT" sz="1600" dirty="0">
              <a:solidFill>
                <a:srgbClr val="EDEDED"/>
              </a:solidFill>
              <a:latin typeface="Segoe UI" pitchFamily="34" charset="0"/>
              <a:cs typeface="Segoe UI" pitchFamily="34" charset="-120"/>
            </a:endParaRPr>
          </a:p>
          <a:p>
            <a:pPr algn="ctr">
              <a:lnSpc>
                <a:spcPct val="115000"/>
              </a:lnSpc>
            </a:pPr>
            <a:endParaRPr lang="en-US" sz="1600" dirty="0">
              <a:solidFill>
                <a:srgbClr val="EDEDED"/>
              </a:solidFill>
              <a:latin typeface="Segoe UI" pitchFamily="34" charset="0"/>
              <a:cs typeface="Segoe UI" pitchFamily="34" charset="-12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/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/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/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Difficoltà incontrate: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02920" y="1325880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10" name="Text 6"/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it-IT" sz="1700" b="1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Papyrus</a:t>
            </a:r>
            <a:r>
              <a:rPr lang="it-IT" sz="17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(UML): </a:t>
            </a:r>
            <a:r>
              <a:rPr lang="it-IT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tool nuovo e difficile da comprendere</a:t>
            </a: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it-IT" sz="17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Grafica/UI: </a:t>
            </a:r>
            <a:r>
              <a:rPr lang="it-IT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trovare uno stile coerente con la “palestra” (tema scuro + accento arancione) senza risultare troppo minimale</a:t>
            </a: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it-IT" sz="17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Requisiti e tempi: </a:t>
            </a:r>
            <a:r>
              <a:rPr lang="it-IT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bilanciare requisiti e scadenze. Alcune funzionalità sono state ripianificate o ridimensionate rispetto all’idea iniziale</a:t>
            </a: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it-IT" sz="17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STAN / analisi dipendenze: </a:t>
            </a:r>
            <a:r>
              <a:rPr lang="it-IT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capire le metriche, archi di dipendenza, </a:t>
            </a:r>
            <a:r>
              <a:rPr lang="it-IT" sz="1700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ecc</a:t>
            </a:r>
            <a:r>
              <a:rPr lang="it-IT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… e intervenire per ridurre accoppiamenti/cicli</a:t>
            </a:r>
            <a:endParaRPr lang="en-US" sz="1700" dirty="0">
              <a:solidFill>
                <a:srgbClr val="EDEDED"/>
              </a:solidFill>
              <a:latin typeface="Segoe UI" pitchFamily="34" charset="0"/>
              <a:cs typeface="Segoe UI" pitchFamily="34" charset="-120"/>
            </a:endParaRPr>
          </a:p>
          <a:p>
            <a:pPr>
              <a:lnSpc>
                <a:spcPct val="115000"/>
              </a:lnSpc>
            </a:pPr>
            <a:r>
              <a:rPr lang="en-US" sz="1700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Invece</a:t>
            </a:r>
            <a:r>
              <a:rPr lang="en-US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per le </a:t>
            </a:r>
            <a:r>
              <a:rPr lang="en-US" sz="1700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operazioni</a:t>
            </a:r>
            <a:r>
              <a:rPr lang="en-US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di </a:t>
            </a:r>
            <a:r>
              <a:rPr lang="en-US" sz="1700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coordinamento</a:t>
            </a:r>
            <a:r>
              <a:rPr lang="en-US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, </a:t>
            </a:r>
            <a:r>
              <a:rPr lang="en-US" sz="1700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incotro</a:t>
            </a:r>
            <a:r>
              <a:rPr lang="en-US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online e </a:t>
            </a:r>
            <a:r>
              <a:rPr lang="en-US" sz="1700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cooperazione</a:t>
            </a:r>
            <a:r>
              <a:rPr lang="en-US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ci </a:t>
            </a:r>
            <a:r>
              <a:rPr lang="en-US" sz="1700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siamo</a:t>
            </a:r>
            <a:r>
              <a:rPr lang="en-US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</a:t>
            </a:r>
            <a:r>
              <a:rPr lang="en-US" sz="1700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trovati</a:t>
            </a:r>
            <a:r>
              <a:rPr lang="en-US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molto bene e </a:t>
            </a:r>
            <a:r>
              <a:rPr lang="en-US" sz="1700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siamo</a:t>
            </a:r>
            <a:r>
              <a:rPr lang="en-US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</a:t>
            </a:r>
            <a:r>
              <a:rPr lang="en-US" sz="1700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riusciti</a:t>
            </a:r>
            <a:r>
              <a:rPr lang="en-US" sz="17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 a procedure senza intoppi1</a:t>
            </a:r>
          </a:p>
        </p:txBody>
      </p:sp>
      <p:sp>
        <p:nvSpPr>
          <p:cNvPr id="11" name="Shape 7"/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/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/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/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Paradigmi e Tools: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25176" y="1408176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pPr>
              <a:buNone/>
            </a:pPr>
            <a:endParaRPr lang="it-IT" dirty="0"/>
          </a:p>
        </p:txBody>
      </p:sp>
      <p:sp>
        <p:nvSpPr>
          <p:cNvPr id="10" name="Text 6"/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ct val="115000"/>
              </a:lnSpc>
            </a:pPr>
            <a:r>
              <a:rPr lang="it-IT" sz="1600" b="1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Paradigma di programmazione: </a:t>
            </a: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Applicazione sviluppata con approccio </a:t>
            </a:r>
            <a:r>
              <a:rPr lang="it-IT" sz="1600" dirty="0" err="1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object-oriented</a:t>
            </a:r>
            <a:r>
              <a:rPr lang="it-IT" sz="1600" dirty="0">
                <a:solidFill>
                  <a:srgbClr val="EDEDED"/>
                </a:solidFill>
                <a:latin typeface="Segoe UI" pitchFamily="34" charset="0"/>
                <a:cs typeface="Segoe UI" pitchFamily="34" charset="-120"/>
              </a:rPr>
              <a:t>: classi di dominio (Cliente, Abbonamento, Corsi, …) </a:t>
            </a:r>
          </a:p>
          <a:p>
            <a:pPr>
              <a:lnSpc>
                <a:spcPct val="115000"/>
              </a:lnSpc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Architettura e separazione responsabilità: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Struttura a livelli: 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(UI)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→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Action/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Contract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(gestione eventi e interfacce)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→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Controller/Service (logica applicativa)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→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DAO (accesso dati)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.Questo riduce l’accoppiamento e rende il sistema più 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manutenibile</a:t>
            </a:r>
            <a:endParaRPr lang="it-IT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15000"/>
              </a:lnSpc>
            </a:pPr>
            <a:endParaRPr lang="it-IT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15000"/>
              </a:lnSpc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Modellazione (UML):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Rappresentazione del sistema tramite diagrammi UML (casi d’uso, classi, sequenza/comunicazione, stati, componenti) per descrivere struttura e comportamento.</a:t>
            </a:r>
          </a:p>
          <a:p>
            <a:pPr>
              <a:lnSpc>
                <a:spcPct val="115000"/>
              </a:lnSpc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Linguaggio e tecnologie: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Java, Java Swing (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UI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), persistenza dei dati su database.</a:t>
            </a:r>
          </a:p>
          <a:p>
            <a:pPr>
              <a:buNone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Tool utilizzati: </a:t>
            </a:r>
            <a:endParaRPr lang="it-IT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Eclipse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sviluppo e debugging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Papyrus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modellazione UML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Maven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gestione dipendenze/build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GitHub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:Kanban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board, collaborazione, 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issue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pull 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request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ecc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Microsoft Teams / WhatsApp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comunicazione e coordinamento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STAN IDE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analisi metriche e dipendenze del codice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EclEmma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per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misurare la coverage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dei test e identificare porzioni di codice non esercitate.</a:t>
            </a:r>
          </a:p>
          <a:p>
            <a:pPr>
              <a:lnSpc>
                <a:spcPct val="115000"/>
              </a:lnSpc>
            </a:pP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/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/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/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Software configuration managemet: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02920" y="1325880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10" name="Text 6"/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ct val="115000"/>
              </a:lnSpc>
              <a:buNone/>
            </a:pP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Per la </a:t>
            </a:r>
            <a:r>
              <a:rPr lang="en-US" sz="1600" b="1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documentazione</a:t>
            </a: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, </a:t>
            </a:r>
            <a:r>
              <a:rPr lang="en-US" sz="1600" b="1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sviluppo</a:t>
            </a: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 </a:t>
            </a:r>
            <a:r>
              <a:rPr lang="en-US" sz="1600" b="1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organizzazione</a:t>
            </a: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del Lavoro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abbiamo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utilizzato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GitHub (con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GitHubDesktop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).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Abbiamo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utilizzato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diverse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funzionalità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messe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a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disposizione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del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sito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per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tenere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traccia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del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lavoro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e per le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interazioni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con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professori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. In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particolare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abbiamo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usato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:</a:t>
            </a:r>
            <a:b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</a:br>
            <a:endParaRPr lang="en-US" sz="1600" dirty="0">
              <a:solidFill>
                <a:srgbClr val="EDEDED"/>
              </a:solidFill>
              <a:latin typeface="Segoe UI" pitchFamily="34" charset="0"/>
              <a:ea typeface="Segoe UI" pitchFamily="34" charset="-122"/>
              <a:cs typeface="Segoe UI" pitchFamily="34" charset="-120"/>
            </a:endParaRPr>
          </a:p>
          <a:p>
            <a:pPr marL="0" indent="0">
              <a:lnSpc>
                <a:spcPct val="115000"/>
              </a:lnSpc>
              <a:buNone/>
            </a:pP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Kanban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board: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Organizzazione del flusso di lavoro (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 fare / In corso / Completati/ Revisione del prof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).Visibilità su task, priorità e stato di avanzamento.</a:t>
            </a:r>
          </a:p>
          <a:p>
            <a:pPr>
              <a:lnSpc>
                <a:spcPct val="115000"/>
              </a:lnSpc>
            </a:pP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Branch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dedicati per modifiche critiche o funzionalità isolate. Riduce il rischio di “rompere” </a:t>
            </a:r>
            <a:r>
              <a:rPr lang="it-IT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il </a:t>
            </a:r>
            <a:r>
              <a:rPr lang="it-IT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main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 facilita il lavoro parallelo.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15000"/>
              </a:lnSpc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Issues: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Tracciamento di feature/bug e assegnazione attività. Storico delle decisioni e collegamento tra task e modifiche.</a:t>
            </a:r>
          </a:p>
          <a:p>
            <a:pPr>
              <a:lnSpc>
                <a:spcPct val="115000"/>
              </a:lnSpc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Pull 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Request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(PR):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Utilizzate per revisionare il codice modificato prima del merge sul </a:t>
            </a:r>
            <a:r>
              <a:rPr lang="it-IT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main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(controlli + approvazione). Merge controllato, con cronologia pulita e modifiche motivate.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/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/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/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Software life cycle: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02920" y="1325880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10" name="Text 6"/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ct val="115000"/>
              </a:lnSpc>
              <a:buNone/>
            </a:pP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Nello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sviluppo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abbiamo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deciso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di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utilizzare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il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metodo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RUP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(</a:t>
            </a:r>
            <a:r>
              <a:rPr lang="en-US" sz="1600" i="1" dirty="0">
                <a:solidFill>
                  <a:srgbClr val="EDED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ea typeface="Segoe UI" pitchFamily="34" charset="-122"/>
                <a:cs typeface="Segoe UI" pitchFamily="34" charset="-120"/>
              </a:rPr>
              <a:t>Relational Unified Process)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, dove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nelle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quattro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fasi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principali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troviamo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:</a:t>
            </a:r>
            <a:endParaRPr lang="en-US" sz="1600" dirty="0"/>
          </a:p>
          <a:p>
            <a:pPr marL="0" indent="0">
              <a:lnSpc>
                <a:spcPct val="115000"/>
              </a:lnSpc>
              <a:buNone/>
            </a:pPr>
            <a:endParaRPr lang="en-US" sz="1600" dirty="0"/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Inception: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Definizione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degli </a:t>
            </a:r>
            <a:r>
              <a:rPr lang="en-US" sz="1600" b="1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obbiettivi</a:t>
            </a: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, </a:t>
            </a:r>
            <a:r>
              <a:rPr lang="en-US" sz="1600" b="1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attori</a:t>
            </a: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b="1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principali</a:t>
            </a: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 </a:t>
            </a:r>
            <a:r>
              <a:rPr lang="en-US" sz="1600" b="1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requisiti</a:t>
            </a:r>
            <a:endParaRPr lang="en-US" sz="1600" b="1" dirty="0">
              <a:solidFill>
                <a:srgbClr val="EDEDED"/>
              </a:solidFill>
              <a:latin typeface="Segoe UI" pitchFamily="34" charset="0"/>
              <a:ea typeface="Segoe UI" pitchFamily="34" charset="-122"/>
              <a:cs typeface="Segoe UI" pitchFamily="34" charset="-120"/>
            </a:endParaRPr>
          </a:p>
          <a:p>
            <a:pPr>
              <a:lnSpc>
                <a:spcPct val="115000"/>
              </a:lnSpc>
            </a:pPr>
            <a:endParaRPr lang="en-US" sz="1600" dirty="0"/>
          </a:p>
          <a:p>
            <a:pPr marL="28575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Elaboration: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lang="it-IT" sz="1600" dirty="0"/>
              <a:t>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definizione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architettura (MVC)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 struttura dei package;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modellazione UML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(casi d’uso, classi) e scelte progettuali.</a:t>
            </a:r>
          </a:p>
          <a:p>
            <a:pPr marL="28575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Construction: 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sviluppo codice, integrazione e test di </a:t>
            </a:r>
            <a:r>
              <a:rPr lang="en-US" sz="1600" dirty="0" err="1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unità</a:t>
            </a:r>
            <a:endParaRPr lang="en-US" sz="1600" dirty="0">
              <a:solidFill>
                <a:srgbClr val="EDEDED"/>
              </a:solidFill>
              <a:latin typeface="Segoe UI" pitchFamily="34" charset="0"/>
              <a:ea typeface="Segoe UI" pitchFamily="34" charset="-122"/>
              <a:cs typeface="Segoe UI" pitchFamily="34" charset="-120"/>
            </a:endParaRP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Transition: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rifinitura finale, sistemazione documentazione (project plan, requisiti, manutenzione), preparazione consegna e presentazione.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/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/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/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Requisiti: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39496" y="1325880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10" name="Text 6"/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ct val="115000"/>
              </a:lnSpc>
              <a:buNone/>
            </a:pP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Elicitati tramite brainstorming e confronto continuo con il Team, dividendo tra </a:t>
            </a: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funzionali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 (ciò che l’applicazione deve fare) e </a:t>
            </a: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non funzionali 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(efficienza, portabilità, estendibilità…). </a:t>
            </a:r>
            <a:endParaRPr lang="en-US" sz="16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Classificati seguendo modello </a:t>
            </a:r>
            <a:r>
              <a:rPr lang="en-US" sz="1600" b="1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MoSCoW</a:t>
            </a:r>
            <a:r>
              <a:rPr lang="en-US" sz="1600" dirty="0">
                <a:solidFill>
                  <a:srgbClr val="EDEDED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:</a:t>
            </a:r>
            <a:endParaRPr lang="en-US" sz="1600" dirty="0"/>
          </a:p>
          <a:p>
            <a:pPr marL="0" indent="0">
              <a:lnSpc>
                <a:spcPct val="115000"/>
              </a:lnSpc>
              <a:buNone/>
            </a:pPr>
            <a:endParaRPr lang="en-US" sz="1500" dirty="0"/>
          </a:p>
        </p:txBody>
      </p:sp>
      <p:sp>
        <p:nvSpPr>
          <p:cNvPr id="11" name="Shape 7"/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/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  <p:pic>
        <p:nvPicPr>
          <p:cNvPr id="14" name="Immagine 13" descr="Immagine che contiene testo, schermata, Carattere, numero&#10;&#10;Il contenuto generato dall'IA potrebbe non essere corretto.">
            <a:extLst>
              <a:ext uri="{FF2B5EF4-FFF2-40B4-BE49-F238E27FC236}">
                <a16:creationId xmlns:a16="http://schemas.microsoft.com/office/drawing/2014/main" id="{274626EE-FC5C-BEF0-5C31-091AA2C4A7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2652" y="3017011"/>
            <a:ext cx="7306695" cy="24387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/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/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Architettura: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02920" y="1325880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 dirty="0"/>
          </a:p>
        </p:txBody>
      </p:sp>
      <p:sp>
        <p:nvSpPr>
          <p:cNvPr id="10" name="Text 6"/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buNone/>
            </a:pP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Abbiamo adottato un’architettura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MVC (Model–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–Controller)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per separare responsabilità e rendere il codice più 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manutenibile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>
              <a:buNone/>
            </a:pPr>
            <a:endParaRPr lang="it-IT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rappresenta i dati e le entità del dominio (Cliente, Abbonamento, Corsi, …) e la logica “di business” di base.</a:t>
            </a:r>
          </a:p>
          <a:p>
            <a:endParaRPr lang="it-IT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interfaccia grafica (Swing) in stile mobile; mostra dati e raccoglie input dell’utente.</a:t>
            </a:r>
          </a:p>
          <a:p>
            <a:endParaRPr lang="it-IT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Controller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gestisce i casi d’uso e coordina il flusso tra 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 livello applicativo.</a:t>
            </a:r>
          </a:p>
        </p:txBody>
      </p:sp>
      <p:sp>
        <p:nvSpPr>
          <p:cNvPr id="11" name="Shape 7"/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/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  <p:pic>
        <p:nvPicPr>
          <p:cNvPr id="16" name="Immagine 15" descr="Immagine che contiene testo, schermata, Carattere, tabellone&#10;&#10;Il contenuto generato dall'IA potrebbe non essere corretto.">
            <a:extLst>
              <a:ext uri="{FF2B5EF4-FFF2-40B4-BE49-F238E27FC236}">
                <a16:creationId xmlns:a16="http://schemas.microsoft.com/office/drawing/2014/main" id="{185D6F22-8BE7-6299-CE66-DD04059AA8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0457" y="3670554"/>
            <a:ext cx="4657725" cy="31051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4" name="Shape 1"/>
          <p:cNvSpPr/>
          <p:nvPr/>
        </p:nvSpPr>
        <p:spPr>
          <a:xfrm>
            <a:off x="502920" y="411480"/>
            <a:ext cx="11183112" cy="731520"/>
          </a:xfrm>
          <a:prstGeom prst="rect">
            <a:avLst/>
          </a:prstGeom>
          <a:solidFill>
            <a:srgbClr val="1B1B1F">
              <a:alpha val="75000"/>
            </a:srgbClr>
          </a:solidFill>
          <a:ln w="12700">
            <a:solidFill>
              <a:srgbClr val="2D2D34">
                <a:alpha val="6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5" name="Shape 2"/>
          <p:cNvSpPr/>
          <p:nvPr/>
        </p:nvSpPr>
        <p:spPr>
          <a:xfrm>
            <a:off x="502920" y="411480"/>
            <a:ext cx="73152" cy="731520"/>
          </a:xfrm>
          <a:prstGeom prst="rect">
            <a:avLst/>
          </a:prstGeom>
          <a:solidFill>
            <a:srgbClr val="FF8C00"/>
          </a:solidFill>
          <a:ln w="12700">
            <a:solidFill>
              <a:srgbClr val="FF8C00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685800" y="512064"/>
            <a:ext cx="99669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8C0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Design Pattern: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1027664" y="438912"/>
            <a:ext cx="621792" cy="621792"/>
          </a:xfrm>
          <a:prstGeom prst="ellipse">
            <a:avLst/>
          </a:prstGeom>
          <a:solidFill>
            <a:srgbClr val="FF8C00">
              <a:alpha val="85000"/>
            </a:srgbClr>
          </a:solidFill>
          <a:ln w="12700">
            <a:solidFill>
              <a:srgbClr val="FFAA2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/mnt/data/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240" y="475488"/>
            <a:ext cx="548640" cy="548640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02920" y="1325880"/>
            <a:ext cx="11183112" cy="5166360"/>
          </a:xfrm>
          <a:prstGeom prst="rect">
            <a:avLst/>
          </a:prstGeom>
          <a:solidFill>
            <a:srgbClr val="1B1B1F">
              <a:alpha val="90000"/>
            </a:srgbClr>
          </a:solidFill>
          <a:ln w="12700">
            <a:solidFill>
              <a:srgbClr val="2D2D34"/>
            </a:solidFill>
            <a:prstDash val="solid"/>
          </a:ln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</p:spPr>
        <p:txBody>
          <a:bodyPr/>
          <a:lstStyle/>
          <a:p>
            <a:endParaRPr lang="it-IT"/>
          </a:p>
        </p:txBody>
      </p:sp>
      <p:sp>
        <p:nvSpPr>
          <p:cNvPr id="10" name="Text 6"/>
          <p:cNvSpPr/>
          <p:nvPr/>
        </p:nvSpPr>
        <p:spPr>
          <a:xfrm>
            <a:off x="777240" y="1554480"/>
            <a:ext cx="10607040" cy="4800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Factory pattern: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Utilizzato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per la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creazione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degli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abbonamenti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in modo tale da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evitare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 controller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dipendano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dalle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classi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concrete (</a:t>
            </a: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AbbonamentoBase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/Corsi/</a:t>
            </a: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Completo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e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rendere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facile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aggiungere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nuove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tipologie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>
              <a:lnSpc>
                <a:spcPct val="115000"/>
              </a:lnSpc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Adapter pattern: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Utilizzato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ridurre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l’accoppiamento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View-Controller,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tramite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la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creazione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di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interfacce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View-Contract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per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evitare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Controller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ragionino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component 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Swing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concreti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>
              <a:lnSpc>
                <a:spcPct val="115000"/>
              </a:lnSpc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Delegation pattern: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Utilizzato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per far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separare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le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responsabilità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 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 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Controller, 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diminuendo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anche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la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duplicazione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di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codice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In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questo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modo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 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gestisce dettagli grafici (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dialog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chiusure finestre, messaggi), mentre il controller rimane focalizzato sul flusso applicativo.</a:t>
            </a:r>
          </a:p>
          <a:p>
            <a:pPr>
              <a:lnSpc>
                <a:spcPct val="115000"/>
              </a:lnSpc>
            </a:pPr>
            <a:endParaRPr lang="it-IT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Observer pattern: 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Utilizzato per gestire gli eventi della GUI (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listener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Swing). Quando l’utente clicca un bottone (es. “Accedi”), la </a:t>
            </a:r>
            <a:r>
              <a:rPr lang="it-IT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intercetta l’evento e notifica il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Controller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chiamando i metodi dell’interfaccia </a:t>
            </a:r>
            <a:r>
              <a:rPr lang="it-IT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Action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; il controller reagisce eseguendo la logica (validazione tramite Service/DAO) e poi aggiorna la </a:t>
            </a:r>
            <a:r>
              <a:rPr lang="it-IT" sz="1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</a:t>
            </a:r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con l’esito.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502920" y="6656832"/>
            <a:ext cx="11183112" cy="0"/>
          </a:xfrm>
          <a:prstGeom prst="line">
            <a:avLst/>
          </a:prstGeom>
          <a:noFill/>
          <a:ln w="12700">
            <a:solidFill>
              <a:srgbClr val="2D2D34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8"/>
          <p:cNvSpPr/>
          <p:nvPr/>
        </p:nvSpPr>
        <p:spPr>
          <a:xfrm>
            <a:off x="502920" y="6693408"/>
            <a:ext cx="548640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A0A0A0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GestionePalestra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1466</Words>
  <Application>Microsoft Office PowerPoint</Application>
  <PresentationFormat>Widescreen</PresentationFormat>
  <Paragraphs>131</Paragraphs>
  <Slides>14</Slides>
  <Notes>14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7" baseType="lpstr">
      <vt:lpstr>Arial</vt:lpstr>
      <vt:lpstr>Segoe UI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MATTEO CASIRAGHI</cp:lastModifiedBy>
  <cp:revision>4</cp:revision>
  <dcterms:created xsi:type="dcterms:W3CDTF">2026-02-01T18:16:11Z</dcterms:created>
  <dcterms:modified xsi:type="dcterms:W3CDTF">2026-02-02T15:30:22Z</dcterms:modified>
</cp:coreProperties>
</file>